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8" r:id="rId3"/>
    <p:sldId id="261" r:id="rId4"/>
    <p:sldId id="259" r:id="rId5"/>
    <p:sldId id="257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6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529EB-D4F8-4FAF-8B1C-997CFB3B10C0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DE753-6384-4EBB-A247-1D87A7D2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931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529EB-D4F8-4FAF-8B1C-997CFB3B10C0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DE753-6384-4EBB-A247-1D87A7D2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47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529EB-D4F8-4FAF-8B1C-997CFB3B10C0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DE753-6384-4EBB-A247-1D87A7D2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395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529EB-D4F8-4FAF-8B1C-997CFB3B10C0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DE753-6384-4EBB-A247-1D87A7D2F8AC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29275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529EB-D4F8-4FAF-8B1C-997CFB3B10C0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DE753-6384-4EBB-A247-1D87A7D2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952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529EB-D4F8-4FAF-8B1C-997CFB3B10C0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DE753-6384-4EBB-A247-1D87A7D2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056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529EB-D4F8-4FAF-8B1C-997CFB3B10C0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DE753-6384-4EBB-A247-1D87A7D2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340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529EB-D4F8-4FAF-8B1C-997CFB3B10C0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DE753-6384-4EBB-A247-1D87A7D2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9888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529EB-D4F8-4FAF-8B1C-997CFB3B10C0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DE753-6384-4EBB-A247-1D87A7D2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751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529EB-D4F8-4FAF-8B1C-997CFB3B10C0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DE753-6384-4EBB-A247-1D87A7D2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286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529EB-D4F8-4FAF-8B1C-997CFB3B10C0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DE753-6384-4EBB-A247-1D87A7D2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659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529EB-D4F8-4FAF-8B1C-997CFB3B10C0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DE753-6384-4EBB-A247-1D87A7D2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88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529EB-D4F8-4FAF-8B1C-997CFB3B10C0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DE753-6384-4EBB-A247-1D87A7D2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861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529EB-D4F8-4FAF-8B1C-997CFB3B10C0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DE753-6384-4EBB-A247-1D87A7D2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128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529EB-D4F8-4FAF-8B1C-997CFB3B10C0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DE753-6384-4EBB-A247-1D87A7D2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891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529EB-D4F8-4FAF-8B1C-997CFB3B10C0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DE753-6384-4EBB-A247-1D87A7D2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54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529EB-D4F8-4FAF-8B1C-997CFB3B10C0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DE753-6384-4EBB-A247-1D87A7D2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182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BB529EB-D4F8-4FAF-8B1C-997CFB3B10C0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4EDE753-6384-4EBB-A247-1D87A7D2F8AC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44FB740A-A7F0-4385-A8BE-686752E32BA7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5107" y="188841"/>
            <a:ext cx="1066992" cy="1302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1693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5" Type="http://schemas.openxmlformats.org/officeDocument/2006/relationships/image" Target="../media/image1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Relationship Id="rId1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5CA54-75F5-4228-9B90-74760C193C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Advances in Cryptography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3B4AE9-900B-4426-9D76-C9BF252E2F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Workshop Cyber Situational Awareness </a:t>
            </a:r>
          </a:p>
        </p:txBody>
      </p:sp>
    </p:spTree>
    <p:extLst>
      <p:ext uri="{BB962C8B-B14F-4D97-AF65-F5344CB8AC3E}">
        <p14:creationId xmlns:p14="http://schemas.microsoft.com/office/powerpoint/2010/main" val="569684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FBDC1-B3B2-42C6-A54A-CB4BDDD7D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Cryptography Process</a:t>
            </a:r>
          </a:p>
        </p:txBody>
      </p:sp>
      <p:pic>
        <p:nvPicPr>
          <p:cNvPr id="5" name="Graphic 4" descr="Document">
            <a:extLst>
              <a:ext uri="{FF2B5EF4-FFF2-40B4-BE49-F238E27FC236}">
                <a16:creationId xmlns:a16="http://schemas.microsoft.com/office/drawing/2014/main" id="{5AB9EF56-E4C8-4118-BAF3-366457CCC9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31891" y="2898047"/>
            <a:ext cx="914400" cy="914400"/>
          </a:xfrm>
          <a:prstGeom prst="rect">
            <a:avLst/>
          </a:prstGeom>
        </p:spPr>
      </p:pic>
      <p:pic>
        <p:nvPicPr>
          <p:cNvPr id="11" name="Graphic 10" descr="Diploma roll">
            <a:extLst>
              <a:ext uri="{FF2B5EF4-FFF2-40B4-BE49-F238E27FC236}">
                <a16:creationId xmlns:a16="http://schemas.microsoft.com/office/drawing/2014/main" id="{A26675CC-CB3C-4B19-B06D-3595C54283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428094" y="2955000"/>
            <a:ext cx="914400" cy="914400"/>
          </a:xfrm>
          <a:prstGeom prst="rect">
            <a:avLst/>
          </a:prstGeom>
        </p:spPr>
      </p:pic>
      <p:pic>
        <p:nvPicPr>
          <p:cNvPr id="13" name="Graphic 12" descr="Man">
            <a:extLst>
              <a:ext uri="{FF2B5EF4-FFF2-40B4-BE49-F238E27FC236}">
                <a16:creationId xmlns:a16="http://schemas.microsoft.com/office/drawing/2014/main" id="{C81CA389-7DC5-4484-B7C4-6CAF23361FE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579494" y="2907818"/>
            <a:ext cx="914400" cy="914400"/>
          </a:xfrm>
          <a:prstGeom prst="rect">
            <a:avLst/>
          </a:prstGeom>
        </p:spPr>
      </p:pic>
      <p:pic>
        <p:nvPicPr>
          <p:cNvPr id="15" name="Graphic 14" descr="Woman">
            <a:extLst>
              <a:ext uri="{FF2B5EF4-FFF2-40B4-BE49-F238E27FC236}">
                <a16:creationId xmlns:a16="http://schemas.microsoft.com/office/drawing/2014/main" id="{5FADA850-B971-4136-B5F0-846603F3AFE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523948" y="2955000"/>
            <a:ext cx="914400" cy="914400"/>
          </a:xfrm>
          <a:prstGeom prst="rect">
            <a:avLst/>
          </a:prstGeom>
        </p:spPr>
      </p:pic>
      <p:pic>
        <p:nvPicPr>
          <p:cNvPr id="19" name="Graphic 18" descr="Circles with arrows">
            <a:extLst>
              <a:ext uri="{FF2B5EF4-FFF2-40B4-BE49-F238E27FC236}">
                <a16:creationId xmlns:a16="http://schemas.microsoft.com/office/drawing/2014/main" id="{7D47A202-4580-490C-8051-BA835FAE0B6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277819" y="2605322"/>
            <a:ext cx="1635450" cy="1635450"/>
          </a:xfrm>
          <a:prstGeom prst="rect">
            <a:avLst/>
          </a:prstGeom>
        </p:spPr>
      </p:pic>
      <p:pic>
        <p:nvPicPr>
          <p:cNvPr id="21" name="Graphic 20" descr="Robber">
            <a:extLst>
              <a:ext uri="{FF2B5EF4-FFF2-40B4-BE49-F238E27FC236}">
                <a16:creationId xmlns:a16="http://schemas.microsoft.com/office/drawing/2014/main" id="{A41BB3AB-A1F0-4577-ABE1-27F9FD8AF30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614676" y="4779000"/>
            <a:ext cx="914400" cy="914400"/>
          </a:xfrm>
          <a:prstGeom prst="rect">
            <a:avLst/>
          </a:prstGeom>
        </p:spPr>
      </p:pic>
      <p:pic>
        <p:nvPicPr>
          <p:cNvPr id="23" name="Graphic 22" descr="Arrow Straight">
            <a:extLst>
              <a:ext uri="{FF2B5EF4-FFF2-40B4-BE49-F238E27FC236}">
                <a16:creationId xmlns:a16="http://schemas.microsoft.com/office/drawing/2014/main" id="{51DBF3F9-D07B-404A-9B62-E571944B143A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flipH="1">
            <a:off x="4680397" y="2965847"/>
            <a:ext cx="914400" cy="91440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5EAA4AD9-CE78-4F1B-898B-E6D729BEB0DA}"/>
              </a:ext>
            </a:extLst>
          </p:cNvPr>
          <p:cNvSpPr txBox="1"/>
          <p:nvPr/>
        </p:nvSpPr>
        <p:spPr>
          <a:xfrm>
            <a:off x="2665997" y="4056106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Alice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3CE5447-E140-4553-BE39-441F2C7EC996}"/>
              </a:ext>
            </a:extLst>
          </p:cNvPr>
          <p:cNvSpPr txBox="1"/>
          <p:nvPr/>
        </p:nvSpPr>
        <p:spPr>
          <a:xfrm>
            <a:off x="8765626" y="4056106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Bob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4DEA852-286F-442F-A392-36A52CD17A64}"/>
              </a:ext>
            </a:extLst>
          </p:cNvPr>
          <p:cNvSpPr txBox="1"/>
          <p:nvPr/>
        </p:nvSpPr>
        <p:spPr>
          <a:xfrm>
            <a:off x="5874758" y="5862296"/>
            <a:ext cx="497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Eve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640965B-2567-419C-9EFE-65C33CC50687}"/>
              </a:ext>
            </a:extLst>
          </p:cNvPr>
          <p:cNvSpPr txBox="1"/>
          <p:nvPr/>
        </p:nvSpPr>
        <p:spPr>
          <a:xfrm>
            <a:off x="3860095" y="2196328"/>
            <a:ext cx="9959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Original</a:t>
            </a:r>
          </a:p>
          <a:p>
            <a:pPr algn="ctr"/>
            <a:r>
              <a:rPr lang="en-US" dirty="0"/>
              <a:t>Message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5AF95A8-406B-43F6-AC88-E6C816E98832}"/>
              </a:ext>
            </a:extLst>
          </p:cNvPr>
          <p:cNvSpPr txBox="1"/>
          <p:nvPr/>
        </p:nvSpPr>
        <p:spPr>
          <a:xfrm>
            <a:off x="5649227" y="2274748"/>
            <a:ext cx="8452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Process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4CD6086-6132-4D53-B112-A071186DBDAA}"/>
              </a:ext>
            </a:extLst>
          </p:cNvPr>
          <p:cNvSpPr txBox="1"/>
          <p:nvPr/>
        </p:nvSpPr>
        <p:spPr>
          <a:xfrm>
            <a:off x="7339066" y="2193114"/>
            <a:ext cx="9959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Secret</a:t>
            </a:r>
          </a:p>
          <a:p>
            <a:pPr algn="ctr"/>
            <a:r>
              <a:rPr lang="en-US" dirty="0"/>
              <a:t>Message</a:t>
            </a:r>
          </a:p>
        </p:txBody>
      </p:sp>
      <p:pic>
        <p:nvPicPr>
          <p:cNvPr id="30" name="Graphic 29" descr="Arrow Straight">
            <a:extLst>
              <a:ext uri="{FF2B5EF4-FFF2-40B4-BE49-F238E27FC236}">
                <a16:creationId xmlns:a16="http://schemas.microsoft.com/office/drawing/2014/main" id="{4D88DB5C-1273-47B3-A1E4-FD3A36A2C4F0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flipH="1">
            <a:off x="6538067" y="2965847"/>
            <a:ext cx="914400" cy="914400"/>
          </a:xfrm>
          <a:prstGeom prst="rect">
            <a:avLst/>
          </a:prstGeom>
        </p:spPr>
      </p:pic>
      <p:pic>
        <p:nvPicPr>
          <p:cNvPr id="31" name="Graphic 30" descr="Arrow Straight">
            <a:extLst>
              <a:ext uri="{FF2B5EF4-FFF2-40B4-BE49-F238E27FC236}">
                <a16:creationId xmlns:a16="http://schemas.microsoft.com/office/drawing/2014/main" id="{FD411AE2-948B-4472-B6F3-E4EC746EEC83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5400000" flipH="1">
            <a:off x="5668733" y="388024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044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9C90C-E61C-4920-848A-A13719A08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Good Cryptography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82E197-700F-437D-AF9D-9B5A6B09986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Avalanche Effect</a:t>
            </a:r>
          </a:p>
          <a:p>
            <a:r>
              <a:rPr lang="en-US" dirty="0"/>
              <a:t>Completeness</a:t>
            </a:r>
          </a:p>
          <a:p>
            <a:r>
              <a:rPr lang="en-US" dirty="0"/>
              <a:t>No Collision</a:t>
            </a:r>
          </a:p>
          <a:p>
            <a:r>
              <a:rPr lang="en-US" dirty="0"/>
              <a:t>Deterministic</a:t>
            </a:r>
          </a:p>
        </p:txBody>
      </p:sp>
    </p:spTree>
    <p:extLst>
      <p:ext uri="{BB962C8B-B14F-4D97-AF65-F5344CB8AC3E}">
        <p14:creationId xmlns:p14="http://schemas.microsoft.com/office/powerpoint/2010/main" val="3234675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05A70-E521-46C8-95ED-14C57B2B4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4C852-06AA-480D-98D9-FC5FDCE0547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Transposition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Substitution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Lookup Table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Arithmetic and Logic</a:t>
            </a:r>
          </a:p>
        </p:txBody>
      </p:sp>
    </p:spTree>
    <p:extLst>
      <p:ext uri="{BB962C8B-B14F-4D97-AF65-F5344CB8AC3E}">
        <p14:creationId xmlns:p14="http://schemas.microsoft.com/office/powerpoint/2010/main" val="1165849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A2BE4-9F60-48E1-93FC-03CB44800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 Level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D761E-81FE-4E6F-9A87-EA7C67BB46A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Cryptography</a:t>
            </a:r>
          </a:p>
          <a:p>
            <a:pPr lvl="1"/>
            <a:r>
              <a:rPr lang="en-US" dirty="0"/>
              <a:t>Not Using Key</a:t>
            </a:r>
          </a:p>
          <a:p>
            <a:pPr lvl="1"/>
            <a:r>
              <a:rPr lang="en-US" dirty="0"/>
              <a:t>Using SEPARATE Key</a:t>
            </a:r>
          </a:p>
          <a:p>
            <a:pPr lvl="1"/>
            <a:r>
              <a:rPr lang="en-US" dirty="0"/>
              <a:t>Using Message as Key</a:t>
            </a:r>
          </a:p>
          <a:p>
            <a:r>
              <a:rPr lang="en-US" dirty="0"/>
              <a:t>Steganography</a:t>
            </a:r>
          </a:p>
        </p:txBody>
      </p:sp>
    </p:spTree>
    <p:extLst>
      <p:ext uri="{BB962C8B-B14F-4D97-AF65-F5344CB8AC3E}">
        <p14:creationId xmlns:p14="http://schemas.microsoft.com/office/powerpoint/2010/main" val="3913308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62B83-3CC2-4EDC-8E60-C42FF5A9A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 Level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D1AEB1-16AE-4643-BCF5-46F068EF565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Not Using Key</a:t>
            </a:r>
          </a:p>
          <a:p>
            <a:pPr lvl="1"/>
            <a:r>
              <a:rPr lang="en-US" dirty="0"/>
              <a:t>Classic, Ex. Caesar</a:t>
            </a:r>
          </a:p>
          <a:p>
            <a:r>
              <a:rPr lang="en-US" dirty="0"/>
              <a:t>Using SEPARATE Key</a:t>
            </a:r>
          </a:p>
          <a:p>
            <a:pPr lvl="1"/>
            <a:r>
              <a:rPr lang="en-US" dirty="0"/>
              <a:t>Symmetric Key, Ex. DES, AES</a:t>
            </a:r>
          </a:p>
          <a:p>
            <a:pPr lvl="1"/>
            <a:r>
              <a:rPr lang="en-US" dirty="0"/>
              <a:t>Asymmetric Key, Ex. RSA, DSA</a:t>
            </a:r>
          </a:p>
          <a:p>
            <a:r>
              <a:rPr lang="en-US" dirty="0"/>
              <a:t>USING MESSAGE as Key</a:t>
            </a:r>
          </a:p>
          <a:p>
            <a:pPr lvl="1"/>
            <a:r>
              <a:rPr lang="en-US" dirty="0"/>
              <a:t>Hash, Ex. MD5, SHA1</a:t>
            </a:r>
          </a:p>
        </p:txBody>
      </p:sp>
    </p:spTree>
    <p:extLst>
      <p:ext uri="{BB962C8B-B14F-4D97-AF65-F5344CB8AC3E}">
        <p14:creationId xmlns:p14="http://schemas.microsoft.com/office/powerpoint/2010/main" val="4030931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588CD-EA0D-4919-BAF0-C9F2318AA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BlockChain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E9EBB62-FC07-4DE6-83BD-C2B11E22A7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774" y="2242722"/>
            <a:ext cx="6230552" cy="3672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770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">
            <a:extLst>
              <a:ext uri="{FF2B5EF4-FFF2-40B4-BE49-F238E27FC236}">
                <a16:creationId xmlns:a16="http://schemas.microsoft.com/office/drawing/2014/main" id="{9A0F0AC6-A89F-416B-9FA4-48E664065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0">
            <a:extLst>
              <a:ext uri="{FF2B5EF4-FFF2-40B4-BE49-F238E27FC236}">
                <a16:creationId xmlns:a16="http://schemas.microsoft.com/office/drawing/2014/main" id="{C31AA009-40AD-4098-8AE7-680CA35C6E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25" name="Rectangle 12">
            <a:extLst>
              <a:ext uri="{FF2B5EF4-FFF2-40B4-BE49-F238E27FC236}">
                <a16:creationId xmlns:a16="http://schemas.microsoft.com/office/drawing/2014/main" id="{4E50CAEE-CAC0-4F18-9593-F09A3338C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6" name="Picture 14">
            <a:extLst>
              <a:ext uri="{FF2B5EF4-FFF2-40B4-BE49-F238E27FC236}">
                <a16:creationId xmlns:a16="http://schemas.microsoft.com/office/drawing/2014/main" id="{D2DA77D5-12C4-446D-AC72-A514960A55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623" t="43915" r="1" b="10213"/>
          <a:stretch/>
        </p:blipFill>
        <p:spPr>
          <a:xfrm>
            <a:off x="8199690" y="290557"/>
            <a:ext cx="3992310" cy="3905520"/>
          </a:xfrm>
          <a:prstGeom prst="rect">
            <a:avLst/>
          </a:prstGeom>
        </p:spPr>
      </p:pic>
      <p:pic>
        <p:nvPicPr>
          <p:cNvPr id="27" name="Picture 16">
            <a:extLst>
              <a:ext uri="{FF2B5EF4-FFF2-40B4-BE49-F238E27FC236}">
                <a16:creationId xmlns:a16="http://schemas.microsoft.com/office/drawing/2014/main" id="{19E04E4F-6B32-4651-ACE0-DACABF1FC2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50" t="1120" r="54326" b="73832"/>
          <a:stretch/>
        </p:blipFill>
        <p:spPr>
          <a:xfrm>
            <a:off x="4581330" y="0"/>
            <a:ext cx="6762408" cy="2867764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EA29058D-233A-4834-9E97-7EF46F5CA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2213361"/>
            <a:ext cx="6247721" cy="220481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4800">
                <a:effectLst/>
              </a:rPr>
              <a:t>Terima Kasih</a:t>
            </a:r>
          </a:p>
        </p:txBody>
      </p:sp>
      <p:pic>
        <p:nvPicPr>
          <p:cNvPr id="28" name="Picture 18">
            <a:extLst>
              <a:ext uri="{FF2B5EF4-FFF2-40B4-BE49-F238E27FC236}">
                <a16:creationId xmlns:a16="http://schemas.microsoft.com/office/drawing/2014/main" id="{13D4F2B0-7771-46FC-9763-240E8F55F1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973" t="81531" r="19879"/>
          <a:stretch/>
        </p:blipFill>
        <p:spPr>
          <a:xfrm>
            <a:off x="10246407" y="5429242"/>
            <a:ext cx="1945594" cy="1428758"/>
          </a:xfrm>
          <a:custGeom>
            <a:avLst/>
            <a:gdLst>
              <a:gd name="connsiteX0" fmla="*/ 2051608 w 4103216"/>
              <a:gd name="connsiteY0" fmla="*/ 0 h 1714050"/>
              <a:gd name="connsiteX1" fmla="*/ 4103216 w 4103216"/>
              <a:gd name="connsiteY1" fmla="*/ 1266738 h 1714050"/>
              <a:gd name="connsiteX2" fmla="*/ 4010980 w 4103216"/>
              <a:gd name="connsiteY2" fmla="*/ 1643427 h 1714050"/>
              <a:gd name="connsiteX3" fmla="*/ 3969116 w 4103216"/>
              <a:gd name="connsiteY3" fmla="*/ 1714050 h 1714050"/>
              <a:gd name="connsiteX4" fmla="*/ 134100 w 4103216"/>
              <a:gd name="connsiteY4" fmla="*/ 1714050 h 1714050"/>
              <a:gd name="connsiteX5" fmla="*/ 92237 w 4103216"/>
              <a:gd name="connsiteY5" fmla="*/ 1643427 h 1714050"/>
              <a:gd name="connsiteX6" fmla="*/ 0 w 4103216"/>
              <a:gd name="connsiteY6" fmla="*/ 1266738 h 1714050"/>
              <a:gd name="connsiteX7" fmla="*/ 2051608 w 4103216"/>
              <a:gd name="connsiteY7" fmla="*/ 0 h 171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03216" h="1714050">
                <a:moveTo>
                  <a:pt x="2051608" y="0"/>
                </a:moveTo>
                <a:cubicBezTo>
                  <a:pt x="3184680" y="0"/>
                  <a:pt x="4103216" y="567138"/>
                  <a:pt x="4103216" y="1266738"/>
                </a:cubicBezTo>
                <a:cubicBezTo>
                  <a:pt x="4103216" y="1397913"/>
                  <a:pt x="4070924" y="1524431"/>
                  <a:pt x="4010980" y="1643427"/>
                </a:cubicBezTo>
                <a:lnTo>
                  <a:pt x="3969116" y="1714050"/>
                </a:lnTo>
                <a:lnTo>
                  <a:pt x="134100" y="1714050"/>
                </a:lnTo>
                <a:lnTo>
                  <a:pt x="92237" y="1643427"/>
                </a:lnTo>
                <a:cubicBezTo>
                  <a:pt x="32293" y="1524431"/>
                  <a:pt x="0" y="1397913"/>
                  <a:pt x="0" y="1266738"/>
                </a:cubicBezTo>
                <a:cubicBezTo>
                  <a:pt x="0" y="567138"/>
                  <a:pt x="918536" y="0"/>
                  <a:pt x="2051608" y="0"/>
                </a:cubicBezTo>
                <a:close/>
              </a:path>
            </a:pathLst>
          </a:custGeom>
        </p:spPr>
      </p:pic>
      <p:pic>
        <p:nvPicPr>
          <p:cNvPr id="29" name="Picture 20">
            <a:extLst>
              <a:ext uri="{FF2B5EF4-FFF2-40B4-BE49-F238E27FC236}">
                <a16:creationId xmlns:a16="http://schemas.microsoft.com/office/drawing/2014/main" id="{6164F387-6750-4AFF-8A10-65C64D31EC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66" t="75007" r="30510"/>
          <a:stretch/>
        </p:blipFill>
        <p:spPr>
          <a:xfrm>
            <a:off x="9795659" y="4064996"/>
            <a:ext cx="2716669" cy="1658803"/>
          </a:xfrm>
          <a:custGeom>
            <a:avLst/>
            <a:gdLst>
              <a:gd name="connsiteX0" fmla="*/ 2051608 w 4103216"/>
              <a:gd name="connsiteY0" fmla="*/ 0 h 1714050"/>
              <a:gd name="connsiteX1" fmla="*/ 4103216 w 4103216"/>
              <a:gd name="connsiteY1" fmla="*/ 1266738 h 1714050"/>
              <a:gd name="connsiteX2" fmla="*/ 4010980 w 4103216"/>
              <a:gd name="connsiteY2" fmla="*/ 1643427 h 1714050"/>
              <a:gd name="connsiteX3" fmla="*/ 3969116 w 4103216"/>
              <a:gd name="connsiteY3" fmla="*/ 1714050 h 1714050"/>
              <a:gd name="connsiteX4" fmla="*/ 134100 w 4103216"/>
              <a:gd name="connsiteY4" fmla="*/ 1714050 h 1714050"/>
              <a:gd name="connsiteX5" fmla="*/ 92237 w 4103216"/>
              <a:gd name="connsiteY5" fmla="*/ 1643427 h 1714050"/>
              <a:gd name="connsiteX6" fmla="*/ 0 w 4103216"/>
              <a:gd name="connsiteY6" fmla="*/ 1266738 h 1714050"/>
              <a:gd name="connsiteX7" fmla="*/ 2051608 w 4103216"/>
              <a:gd name="connsiteY7" fmla="*/ 0 h 171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03216" h="1714050">
                <a:moveTo>
                  <a:pt x="2051608" y="0"/>
                </a:moveTo>
                <a:cubicBezTo>
                  <a:pt x="3184680" y="0"/>
                  <a:pt x="4103216" y="567138"/>
                  <a:pt x="4103216" y="1266738"/>
                </a:cubicBezTo>
                <a:cubicBezTo>
                  <a:pt x="4103216" y="1397913"/>
                  <a:pt x="4070924" y="1524431"/>
                  <a:pt x="4010980" y="1643427"/>
                </a:cubicBezTo>
                <a:lnTo>
                  <a:pt x="3969116" y="1714050"/>
                </a:lnTo>
                <a:lnTo>
                  <a:pt x="134100" y="1714050"/>
                </a:lnTo>
                <a:lnTo>
                  <a:pt x="92237" y="1643427"/>
                </a:lnTo>
                <a:cubicBezTo>
                  <a:pt x="32293" y="1524431"/>
                  <a:pt x="0" y="1397913"/>
                  <a:pt x="0" y="1266738"/>
                </a:cubicBezTo>
                <a:cubicBezTo>
                  <a:pt x="0" y="567138"/>
                  <a:pt x="918536" y="0"/>
                  <a:pt x="205160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28384760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4B4B4B"/>
      </a:dk2>
      <a:lt2>
        <a:srgbClr val="B5B5B5"/>
      </a:lt2>
      <a:accent1>
        <a:srgbClr val="9AC43E"/>
      </a:accent1>
      <a:accent2>
        <a:srgbClr val="44BA98"/>
      </a:accent2>
      <a:accent3>
        <a:srgbClr val="43A9D9"/>
      </a:accent3>
      <a:accent4>
        <a:srgbClr val="6274D8"/>
      </a:accent4>
      <a:accent5>
        <a:srgbClr val="AB54D7"/>
      </a:accent5>
      <a:accent6>
        <a:srgbClr val="D15B37"/>
      </a:accent6>
      <a:hlink>
        <a:srgbClr val="BFE962"/>
      </a:hlink>
      <a:folHlink>
        <a:srgbClr val="C0D591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892FADA9-420D-4323-A7A4-C1060166525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361</TotalTime>
  <Words>94</Words>
  <Application>Microsoft Office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Tw Cen MT</vt:lpstr>
      <vt:lpstr>Droplet</vt:lpstr>
      <vt:lpstr>Advances in Cryptography</vt:lpstr>
      <vt:lpstr>Cryptography Process</vt:lpstr>
      <vt:lpstr>Properties of Good Cryptography</vt:lpstr>
      <vt:lpstr>Process</vt:lpstr>
      <vt:lpstr>MAP Level 1</vt:lpstr>
      <vt:lpstr>Map Level 2</vt:lpstr>
      <vt:lpstr>BlockChain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Advances in Cryptography</dc:title>
  <dc:creator>Nyoman Karna</dc:creator>
  <cp:lastModifiedBy>Nyoman Karna</cp:lastModifiedBy>
  <cp:revision>17</cp:revision>
  <dcterms:created xsi:type="dcterms:W3CDTF">2019-11-12T09:01:53Z</dcterms:created>
  <dcterms:modified xsi:type="dcterms:W3CDTF">2019-11-13T01:09:33Z</dcterms:modified>
</cp:coreProperties>
</file>